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48"/>
  </p:notesMasterIdLst>
  <p:handoutMasterIdLst>
    <p:handoutMasterId r:id="rId49"/>
  </p:handoutMasterIdLst>
  <p:sldIdLst>
    <p:sldId id="389" r:id="rId2"/>
    <p:sldId id="478" r:id="rId3"/>
    <p:sldId id="398" r:id="rId4"/>
    <p:sldId id="526" r:id="rId5"/>
    <p:sldId id="536" r:id="rId6"/>
    <p:sldId id="562" r:id="rId7"/>
    <p:sldId id="563" r:id="rId8"/>
    <p:sldId id="564" r:id="rId9"/>
    <p:sldId id="565" r:id="rId10"/>
    <p:sldId id="567" r:id="rId11"/>
    <p:sldId id="568" r:id="rId12"/>
    <p:sldId id="569" r:id="rId13"/>
    <p:sldId id="570" r:id="rId14"/>
    <p:sldId id="571" r:id="rId15"/>
    <p:sldId id="537" r:id="rId16"/>
    <p:sldId id="572" r:id="rId17"/>
    <p:sldId id="573" r:id="rId18"/>
    <p:sldId id="574" r:id="rId19"/>
    <p:sldId id="575" r:id="rId20"/>
    <p:sldId id="550" r:id="rId21"/>
    <p:sldId id="576" r:id="rId22"/>
    <p:sldId id="577" r:id="rId23"/>
    <p:sldId id="578" r:id="rId24"/>
    <p:sldId id="579" r:id="rId25"/>
    <p:sldId id="581" r:id="rId26"/>
    <p:sldId id="580" r:id="rId27"/>
    <p:sldId id="582" r:id="rId28"/>
    <p:sldId id="583" r:id="rId29"/>
    <p:sldId id="584" r:id="rId30"/>
    <p:sldId id="585" r:id="rId31"/>
    <p:sldId id="586" r:id="rId32"/>
    <p:sldId id="587" r:id="rId33"/>
    <p:sldId id="588" r:id="rId34"/>
    <p:sldId id="589" r:id="rId35"/>
    <p:sldId id="591" r:id="rId36"/>
    <p:sldId id="590" r:id="rId37"/>
    <p:sldId id="592" r:id="rId38"/>
    <p:sldId id="593" r:id="rId39"/>
    <p:sldId id="594" r:id="rId40"/>
    <p:sldId id="595" r:id="rId41"/>
    <p:sldId id="596" r:id="rId42"/>
    <p:sldId id="597" r:id="rId43"/>
    <p:sldId id="598" r:id="rId44"/>
    <p:sldId id="599" r:id="rId45"/>
    <p:sldId id="600" r:id="rId46"/>
    <p:sldId id="394" r:id="rId47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36F35"/>
    <a:srgbClr val="D4ECE8"/>
    <a:srgbClr val="F15922"/>
    <a:srgbClr val="DEE1F1"/>
    <a:srgbClr val="DFEEC6"/>
    <a:srgbClr val="959CCF"/>
    <a:srgbClr val="F0FBDD"/>
    <a:srgbClr val="FFD9D9"/>
    <a:srgbClr val="F8E4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2022-02-10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7168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2-4-2(&#54588;&#48279;%20&#53580;&#51060;&#48660;&#51012;%20&#51060;&#50857;&#54620;%20&#45936;&#51060;&#53552;%20&#48516;&#49437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2-4-3(&#49884;&#44033;&#51201;%20&#48516;&#49437;&#44284;%20&#50696;&#52769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201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수집과 분석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데이터 수집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59832" y="5638738"/>
            <a:ext cx="632897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피벗 테이블을 이용한 데이터 분석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317155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82~103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시각적 분석과 예측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428999"/>
            <a:ext cx="3420000" cy="312346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가져오기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 데이터가 들어갈 위치를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6265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텍스트 데이터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547664" y="378904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5" name="직사각형 14"/>
          <p:cNvSpPr/>
          <p:nvPr/>
        </p:nvSpPr>
        <p:spPr>
          <a:xfrm>
            <a:off x="2517304" y="405065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6" name="직사각형 15"/>
          <p:cNvSpPr/>
          <p:nvPr/>
        </p:nvSpPr>
        <p:spPr>
          <a:xfrm>
            <a:off x="1985359" y="4247407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1985359" y="4933911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19" name="직사각형 18"/>
          <p:cNvSpPr/>
          <p:nvPr/>
        </p:nvSpPr>
        <p:spPr>
          <a:xfrm>
            <a:off x="1835696" y="540113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071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워크시트에 일반 데이터의 표 형태로 나타낸다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피벗 테이블 보고서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피벗 테이블 형태로 나타낸다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2800" spc="-1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피벗 차트 형태로 나타낸다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11163" indent="-41116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기존 워크시트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작업 중인 워크시트의 선택한 셀에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 나타낸다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2800" spc="-1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새 워크시트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새로 만든 워크시트에 나타낸다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6265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텍스트 데이터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58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외부 데이터 가져오기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새 웹 쿼리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주소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에 웹 페이지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주소를 입력하고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이동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버튼을 누른 후 가져올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부분의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 를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가져오기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47297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웹에서 외부 데이터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520" y="2276175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863" y="4509120"/>
            <a:ext cx="252000" cy="252000"/>
          </a:xfrm>
          <a:prstGeom prst="rect">
            <a:avLst/>
          </a:prstGeom>
        </p:spPr>
      </p:pic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703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47297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웹에서 외부 데이터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24" y="4225083"/>
            <a:ext cx="4202349" cy="116731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870315" y="4467447"/>
            <a:ext cx="432048" cy="642945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189" y="2450686"/>
            <a:ext cx="3960000" cy="2941716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4764507" y="3082898"/>
            <a:ext cx="18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831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데이터 가져오기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대화 상자에서 데이터가 들어갈 위치를 선택하고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47297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웹에서 외부 데이터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32" y="3717032"/>
            <a:ext cx="3600000" cy="241678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640" y="3639072"/>
            <a:ext cx="5040000" cy="2494020"/>
          </a:xfrm>
          <a:prstGeom prst="rect">
            <a:avLst/>
          </a:prstGeom>
        </p:spPr>
      </p:pic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985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텍스트 나누기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00808"/>
            <a:ext cx="7848872" cy="46646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워크시트의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한 셀에 입력되어 있는 데이터를 여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러 셀로 분리하여 나눌 수 있다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이때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원본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데이터의 텍스트는 구분 기호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쉼표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세미콜론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공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백 등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로 분리되어 있거나 일정한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너비로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되어 있어야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함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텍스트 값이 들어있는 셀 범위를 지정한 후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이터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데이터 도구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텍스트 나누기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를 선택하고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텍스트 마법사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 단계별로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작업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368" y="4788008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051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텍스트 나누기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25" y="2420888"/>
            <a:ext cx="3960000" cy="275370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232" y="3575098"/>
            <a:ext cx="4680000" cy="1599495"/>
          </a:xfrm>
          <a:prstGeom prst="rect">
            <a:avLst/>
          </a:prstGeom>
        </p:spPr>
      </p:pic>
      <p:sp>
        <p:nvSpPr>
          <p:cNvPr id="12" name="직사각형 20"/>
          <p:cNvSpPr>
            <a:spLocks noChangeArrowheads="1"/>
          </p:cNvSpPr>
          <p:nvPr/>
        </p:nvSpPr>
        <p:spPr bwMode="auto">
          <a:xfrm>
            <a:off x="107504" y="5229200"/>
            <a:ext cx="39677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한 셀에 입력되어 있는 데이터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4" name="직사각형 20"/>
          <p:cNvSpPr>
            <a:spLocks noChangeArrowheads="1"/>
          </p:cNvSpPr>
          <p:nvPr/>
        </p:nvSpPr>
        <p:spPr bwMode="auto">
          <a:xfrm>
            <a:off x="4157096" y="5229200"/>
            <a:ext cx="4968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>
              <a:defRPr/>
            </a:pPr>
            <a:r>
              <a:rPr lang="ko-KR" altLang="en-US" sz="2000" spc="-3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pc="-300" smtClean="0">
                <a:effectLst/>
                <a:latin typeface="+mn-ea"/>
                <a:ea typeface="+mn-ea"/>
              </a:rPr>
              <a:t> 텍스트 나누기 작업 결과 여러 셀에 분리된 데이터</a:t>
            </a:r>
            <a:endParaRPr lang="ko-KR" altLang="en-US" sz="2000" spc="-3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416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85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824536" cy="51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필드와 레코드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256584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(Field):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주소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전화 번호 등과 같이 데이터를</a:t>
            </a:r>
            <a:r>
              <a:rPr kumimoji="0" lang="ko-KR" altLang="en-US" sz="28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구별하기 위해 고유의 특성을 가진 각각의 항목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28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레코드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(Record):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하나 이상의 필드가 모여서 이루는</a:t>
            </a:r>
            <a:r>
              <a:rPr kumimoji="0" lang="ko-KR" altLang="en-US" sz="2800" spc="-70">
                <a:effectLst/>
                <a:latin typeface="맑은 고딕" pitchFamily="50" charset="-127"/>
                <a:ea typeface="맑은 고딕" pitchFamily="50" charset="-127"/>
              </a:rPr>
              <a:t> 기본 데이터</a:t>
            </a:r>
            <a:r>
              <a:rPr kumimoji="0" lang="en-US" altLang="ko-KR" sz="2800" spc="-7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7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7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endParaRPr kumimoji="0" lang="en-US" altLang="ko-KR" sz="28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4128795"/>
            <a:ext cx="5436000" cy="1857869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881304" y="4725976"/>
            <a:ext cx="5364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2582064" y="4077880"/>
            <a:ext cx="756000" cy="190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화살표 연결선 3"/>
          <p:cNvCxnSpPr/>
          <p:nvPr/>
        </p:nvCxnSpPr>
        <p:spPr>
          <a:xfrm flipH="1">
            <a:off x="6263584" y="4834536"/>
            <a:ext cx="252000" cy="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cxnSp>
        <p:nvCxnSpPr>
          <p:cNvPr id="13" name="직선 화살표 연결선 12"/>
          <p:cNvCxnSpPr/>
          <p:nvPr/>
        </p:nvCxnSpPr>
        <p:spPr>
          <a:xfrm>
            <a:off x="2987824" y="3826424"/>
            <a:ext cx="0" cy="250672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sp>
        <p:nvSpPr>
          <p:cNvPr id="15" name="TextBox 14"/>
          <p:cNvSpPr txBox="1"/>
          <p:nvPr/>
        </p:nvSpPr>
        <p:spPr>
          <a:xfrm>
            <a:off x="6515584" y="4627656"/>
            <a:ext cx="1008000" cy="396000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레코드</a:t>
            </a:r>
            <a:endParaRPr lang="ko-KR" altLang="en-US" sz="2000" b="1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01584" y="3429000"/>
            <a:ext cx="792000" cy="396000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필드</a:t>
            </a:r>
            <a:endParaRPr lang="ko-KR" altLang="en-US" sz="2000" b="1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131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319330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목록을 특정 필드를 기준으로 재배열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하는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오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름차순이나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내림차순으로 정렬하여 빠르게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시각화할 수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661062"/>
            <a:ext cx="1206303" cy="553998"/>
            <a:chOff x="755388" y="1700808"/>
            <a:chExt cx="1206303" cy="553998"/>
          </a:xfrm>
        </p:grpSpPr>
        <p:sp>
          <p:nvSpPr>
            <p:cNvPr id="14" name="TextBox 13"/>
            <p:cNvSpPr txBox="1"/>
            <p:nvPr/>
          </p:nvSpPr>
          <p:spPr>
            <a:xfrm>
              <a:off x="1007584" y="17008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3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319330"/>
            <a:ext cx="7848872" cy="21767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특정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필드를 기준으로 분류하고 그룹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별로 필요한 계산을 수행하는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미리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부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분합을 구할 필드를 기준으로 데이터가 정렬되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어 있어야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함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661062"/>
            <a:ext cx="1591024" cy="553998"/>
            <a:chOff x="755388" y="1700808"/>
            <a:chExt cx="1591024" cy="553998"/>
          </a:xfrm>
        </p:grpSpPr>
        <p:sp>
          <p:nvSpPr>
            <p:cNvPr id="14" name="TextBox 13"/>
            <p:cNvSpPr txBox="1"/>
            <p:nvPr/>
          </p:nvSpPr>
          <p:spPr>
            <a:xfrm>
              <a:off x="1007584" y="170080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부분합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325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데이터 수집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200" b="1" spc="-420" smtClean="0">
                <a:effectLst/>
                <a:latin typeface="+mn-ea"/>
                <a:ea typeface="+mn-ea"/>
              </a:rPr>
              <a:t>피벗 테이블을 이용한 데이터 분석</a:t>
            </a:r>
            <a:endParaRPr lang="ko-KR" altLang="en-US" sz="3200" b="1" spc="-420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10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시각적 분석과 예측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10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정렬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888294"/>
            <a:ext cx="7848872" cy="56092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오름차순 정렬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작은 값에서 큰 값 순으로 재배열</a:t>
            </a:r>
            <a:endParaRPr kumimoji="0" lang="en-US" altLang="ko-KR" sz="3000" spc="-2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23"/>
          <p:cNvGrpSpPr/>
          <p:nvPr/>
        </p:nvGrpSpPr>
        <p:grpSpPr>
          <a:xfrm>
            <a:off x="683568" y="2291519"/>
            <a:ext cx="2110397" cy="553998"/>
            <a:chOff x="755388" y="1700808"/>
            <a:chExt cx="2110397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18582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정렬 방식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349816" y="3573016"/>
            <a:ext cx="8460000" cy="1800000"/>
          </a:xfrm>
          <a:prstGeom prst="roundRect">
            <a:avLst>
              <a:gd name="adj" fmla="val 6583"/>
            </a:avLst>
          </a:prstGeom>
          <a:solidFill>
            <a:srgbClr val="D4ECE8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60">
                <a:solidFill>
                  <a:schemeClr val="tx1"/>
                </a:solidFill>
                <a:effectLst/>
              </a:rPr>
              <a:t>숫자</a:t>
            </a:r>
            <a:r>
              <a:rPr lang="en-US" altLang="ko-KR" sz="2800" spc="-160">
                <a:solidFill>
                  <a:schemeClr val="tx1"/>
                </a:solidFill>
                <a:effectLst/>
              </a:rPr>
              <a:t>(</a:t>
            </a:r>
            <a:r>
              <a:rPr lang="ko-KR" altLang="en-US" sz="2800" spc="-160">
                <a:solidFill>
                  <a:schemeClr val="tx1"/>
                </a:solidFill>
                <a:effectLst/>
              </a:rPr>
              <a:t>작은 </a:t>
            </a:r>
            <a:r>
              <a:rPr lang="ko-KR" altLang="en-US" sz="2800" spc="-160" smtClean="0">
                <a:solidFill>
                  <a:schemeClr val="tx1"/>
                </a:solidFill>
                <a:effectLst/>
              </a:rPr>
              <a:t>수 </a:t>
            </a:r>
            <a:r>
              <a:rPr lang="ko-KR" altLang="en-US" sz="2800" spc="-160">
                <a:solidFill>
                  <a:schemeClr val="tx1"/>
                </a:solidFill>
                <a:effectLst/>
              </a:rPr>
              <a:t>→</a:t>
            </a:r>
            <a:r>
              <a:rPr lang="ko-KR" altLang="en-US" sz="2800" spc="-16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2800" spc="-160">
                <a:solidFill>
                  <a:schemeClr val="tx1"/>
                </a:solidFill>
                <a:effectLst/>
              </a:rPr>
              <a:t>큰 수</a:t>
            </a:r>
            <a:r>
              <a:rPr lang="en-US" altLang="ko-KR" sz="2800" spc="-160">
                <a:solidFill>
                  <a:schemeClr val="tx1"/>
                </a:solidFill>
                <a:effectLst/>
              </a:rPr>
              <a:t>) </a:t>
            </a:r>
            <a:r>
              <a:rPr lang="ko-KR" altLang="en-US" sz="2800" spc="-160" smtClean="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 </a:t>
            </a:r>
            <a:r>
              <a:rPr lang="ko-KR" altLang="en-US" sz="2800" spc="-160" smtClean="0">
                <a:solidFill>
                  <a:schemeClr val="tx1"/>
                </a:solidFill>
                <a:effectLst/>
              </a:rPr>
              <a:t>문자</a:t>
            </a:r>
            <a:r>
              <a:rPr lang="en-US" altLang="ko-KR" sz="2800" spc="-160">
                <a:solidFill>
                  <a:schemeClr val="tx1"/>
                </a:solidFill>
                <a:effectLst/>
              </a:rPr>
              <a:t>(</a:t>
            </a:r>
            <a:r>
              <a:rPr lang="ko-KR" altLang="en-US" sz="2800" spc="-160">
                <a:solidFill>
                  <a:schemeClr val="tx1"/>
                </a:solidFill>
                <a:effectLst/>
              </a:rPr>
              <a:t>기호 → </a:t>
            </a:r>
            <a:r>
              <a:rPr lang="en-US" altLang="ko-KR" sz="2800" spc="-160">
                <a:solidFill>
                  <a:schemeClr val="tx1"/>
                </a:solidFill>
                <a:effectLst/>
              </a:rPr>
              <a:t>A → Z → </a:t>
            </a:r>
            <a:r>
              <a:rPr lang="ko-KR" altLang="en-US" sz="2800" spc="-160">
                <a:solidFill>
                  <a:schemeClr val="tx1"/>
                </a:solidFill>
                <a:effectLst/>
              </a:rPr>
              <a:t>ㄱ → ㅎ</a:t>
            </a:r>
            <a:r>
              <a:rPr lang="en-US" altLang="ko-KR" sz="2800" spc="-160" smtClean="0">
                <a:solidFill>
                  <a:schemeClr val="tx1"/>
                </a:solidFill>
                <a:effectLst/>
              </a:rPr>
              <a:t>)</a:t>
            </a:r>
            <a:r>
              <a:rPr lang="ko-KR" altLang="en-US" sz="2800" spc="-16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 </a:t>
            </a:r>
            <a:r>
              <a:rPr lang="ko-KR" altLang="en-US" sz="280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2800" spc="-140">
                <a:solidFill>
                  <a:schemeClr val="tx1"/>
                </a:solidFill>
                <a:effectLst/>
              </a:rPr>
              <a:t>논리값</a:t>
            </a:r>
            <a:r>
              <a:rPr lang="en-US" altLang="ko-KR" sz="2800" spc="-140">
                <a:solidFill>
                  <a:schemeClr val="tx1"/>
                </a:solidFill>
                <a:effectLst/>
              </a:rPr>
              <a:t>(FALSE → TRUE</a:t>
            </a:r>
            <a:r>
              <a:rPr lang="en-US" altLang="ko-KR" sz="2800" spc="-140" smtClean="0">
                <a:solidFill>
                  <a:schemeClr val="tx1"/>
                </a:solidFill>
                <a:effectLst/>
              </a:rPr>
              <a:t>)</a:t>
            </a:r>
            <a:r>
              <a:rPr lang="ko-KR" altLang="en-US" sz="2800" spc="-14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 </a:t>
            </a:r>
            <a:r>
              <a:rPr lang="ko-KR" altLang="en-US" sz="2800" spc="-140" smtClean="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</a:t>
            </a:r>
            <a:r>
              <a:rPr lang="ko-KR" altLang="en-US" sz="2800" spc="-14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2800" spc="-140">
                <a:solidFill>
                  <a:schemeClr val="tx1"/>
                </a:solidFill>
                <a:effectLst/>
              </a:rPr>
              <a:t>오류값</a:t>
            </a:r>
            <a:r>
              <a:rPr lang="en-US" altLang="ko-KR" sz="2800" spc="-140">
                <a:solidFill>
                  <a:schemeClr val="tx1"/>
                </a:solidFill>
                <a:effectLst/>
              </a:rPr>
              <a:t>(</a:t>
            </a:r>
            <a:r>
              <a:rPr lang="ko-KR" altLang="en-US" sz="2800" spc="-140">
                <a:solidFill>
                  <a:schemeClr val="tx1"/>
                </a:solidFill>
                <a:effectLst/>
              </a:rPr>
              <a:t>순서 모두 같음</a:t>
            </a:r>
            <a:r>
              <a:rPr lang="en-US" altLang="ko-KR" sz="2800" spc="-140">
                <a:solidFill>
                  <a:schemeClr val="tx1"/>
                </a:solidFill>
                <a:effectLst/>
              </a:rPr>
              <a:t>) </a:t>
            </a:r>
            <a:r>
              <a:rPr lang="ko-KR" altLang="en-US" sz="2800" spc="-14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 </a:t>
            </a:r>
            <a:r>
              <a:rPr lang="ko-KR" altLang="en-US" sz="2800" spc="-140" smtClean="0">
                <a:solidFill>
                  <a:schemeClr val="tx1"/>
                </a:solidFill>
                <a:effectLst/>
              </a:rPr>
              <a:t>빈 </a:t>
            </a:r>
            <a:r>
              <a:rPr lang="ko-KR" altLang="en-US" sz="2800" spc="-140">
                <a:solidFill>
                  <a:schemeClr val="tx1"/>
                </a:solidFill>
                <a:effectLst/>
              </a:rPr>
              <a:t>셀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44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정렬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88829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내림차순 정렬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큰 값에서 작은 값 순으로 재배열</a:t>
            </a:r>
            <a:endParaRPr kumimoji="0" lang="en-US" altLang="ko-KR" sz="3000" spc="-2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23"/>
          <p:cNvGrpSpPr/>
          <p:nvPr/>
        </p:nvGrpSpPr>
        <p:grpSpPr>
          <a:xfrm>
            <a:off x="683568" y="2291519"/>
            <a:ext cx="2110397" cy="553998"/>
            <a:chOff x="755388" y="1700808"/>
            <a:chExt cx="2110397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18582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정렬 방식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350960" y="3573016"/>
            <a:ext cx="8460000" cy="1800000"/>
          </a:xfrm>
          <a:prstGeom prst="roundRect">
            <a:avLst>
              <a:gd name="adj" fmla="val 6583"/>
            </a:avLst>
          </a:prstGeom>
          <a:solidFill>
            <a:srgbClr val="D4ECE8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00">
                <a:solidFill>
                  <a:schemeClr val="tx1"/>
                </a:solidFill>
                <a:effectLst/>
              </a:rPr>
              <a:t>오류값</a:t>
            </a:r>
            <a:r>
              <a:rPr lang="en-US" altLang="ko-KR" sz="2800" spc="-100">
                <a:solidFill>
                  <a:schemeClr val="tx1"/>
                </a:solidFill>
                <a:effectLst/>
              </a:rPr>
              <a:t>(</a:t>
            </a:r>
            <a:r>
              <a:rPr lang="ko-KR" altLang="en-US" sz="2800" spc="-100">
                <a:solidFill>
                  <a:schemeClr val="tx1"/>
                </a:solidFill>
                <a:effectLst/>
              </a:rPr>
              <a:t>순서 모두 같음</a:t>
            </a:r>
            <a:r>
              <a:rPr lang="en-US" altLang="ko-KR" sz="2800" spc="-100">
                <a:solidFill>
                  <a:schemeClr val="tx1"/>
                </a:solidFill>
                <a:effectLst/>
              </a:rPr>
              <a:t>) </a:t>
            </a:r>
            <a:r>
              <a:rPr lang="ko-KR" altLang="en-US" sz="2800" spc="-10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 </a:t>
            </a:r>
            <a:r>
              <a:rPr lang="ko-KR" altLang="en-US" sz="2800" spc="-100">
                <a:solidFill>
                  <a:schemeClr val="tx1"/>
                </a:solidFill>
                <a:effectLst/>
              </a:rPr>
              <a:t>논리값</a:t>
            </a:r>
            <a:r>
              <a:rPr lang="en-US" altLang="ko-KR" sz="2800" spc="-100" smtClean="0">
                <a:solidFill>
                  <a:schemeClr val="tx1"/>
                </a:solidFill>
                <a:effectLst/>
              </a:rPr>
              <a:t>(TRUE→ FALSE)</a:t>
            </a:r>
            <a:r>
              <a:rPr lang="ko-KR" altLang="en-US" sz="2800" spc="-100" smtClean="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 </a:t>
            </a:r>
            <a:r>
              <a:rPr lang="ko-KR" altLang="en-US" sz="2800" spc="-10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 </a:t>
            </a:r>
            <a:r>
              <a:rPr lang="ko-KR" altLang="en-US" sz="2800" spc="-100">
                <a:solidFill>
                  <a:schemeClr val="tx1"/>
                </a:solidFill>
                <a:effectLst/>
              </a:rPr>
              <a:t>문자</a:t>
            </a:r>
            <a:r>
              <a:rPr lang="en-US" altLang="ko-KR" sz="2800" spc="-180" smtClean="0">
                <a:solidFill>
                  <a:schemeClr val="tx1"/>
                </a:solidFill>
                <a:effectLst/>
              </a:rPr>
              <a:t>(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ㅎ </a:t>
            </a:r>
            <a:r>
              <a:rPr lang="ko-KR" altLang="en-US" sz="2800" spc="-180">
                <a:solidFill>
                  <a:schemeClr val="tx1"/>
                </a:solidFill>
                <a:effectLst/>
              </a:rPr>
              <a:t>→ 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ㄱ</a:t>
            </a:r>
            <a:r>
              <a:rPr lang="en-US" altLang="ko-KR" sz="2800" spc="-180" smtClean="0">
                <a:solidFill>
                  <a:schemeClr val="tx1"/>
                </a:solidFill>
                <a:effectLst/>
              </a:rPr>
              <a:t> </a:t>
            </a:r>
            <a:r>
              <a:rPr lang="en-US" altLang="ko-KR" sz="2800" spc="-180">
                <a:solidFill>
                  <a:schemeClr val="tx1"/>
                </a:solidFill>
                <a:effectLst/>
              </a:rPr>
              <a:t>→ </a:t>
            </a:r>
            <a:r>
              <a:rPr lang="en-US" altLang="ko-KR" sz="2800" spc="-180" smtClean="0">
                <a:solidFill>
                  <a:schemeClr val="tx1"/>
                </a:solidFill>
                <a:effectLst/>
              </a:rPr>
              <a:t>Z </a:t>
            </a:r>
            <a:r>
              <a:rPr lang="en-US" altLang="ko-KR" sz="2800" spc="-180">
                <a:solidFill>
                  <a:schemeClr val="tx1"/>
                </a:solidFill>
                <a:effectLst/>
              </a:rPr>
              <a:t>→ </a:t>
            </a:r>
            <a:r>
              <a:rPr lang="en-US" altLang="ko-KR" sz="2800" spc="-180" smtClean="0">
                <a:solidFill>
                  <a:schemeClr val="tx1"/>
                </a:solidFill>
                <a:effectLst/>
              </a:rPr>
              <a:t>A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2800" spc="-180">
                <a:solidFill>
                  <a:schemeClr val="tx1"/>
                </a:solidFill>
                <a:effectLst/>
              </a:rPr>
              <a:t>→ 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기호</a:t>
            </a:r>
            <a:r>
              <a:rPr lang="en-US" altLang="ko-KR" sz="2800" spc="-180" smtClean="0">
                <a:solidFill>
                  <a:schemeClr val="tx1"/>
                </a:solidFill>
                <a:effectLst/>
              </a:rPr>
              <a:t>)</a:t>
            </a:r>
            <a:r>
              <a:rPr lang="ko-KR" altLang="en-US" sz="2800" spc="-180" smtClean="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 </a:t>
            </a:r>
            <a:r>
              <a:rPr lang="ko-KR" altLang="en-US" sz="2800" spc="-18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 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숫자</a:t>
            </a:r>
            <a:r>
              <a:rPr lang="en-US" altLang="ko-KR" sz="2800" spc="-180" smtClean="0">
                <a:solidFill>
                  <a:schemeClr val="tx1"/>
                </a:solidFill>
                <a:effectLst/>
              </a:rPr>
              <a:t>(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큰 수 </a:t>
            </a:r>
            <a:r>
              <a:rPr lang="ko-KR" altLang="en-US" sz="2800" spc="-180">
                <a:solidFill>
                  <a:schemeClr val="tx1"/>
                </a:solidFill>
                <a:effectLst/>
              </a:rPr>
              <a:t>→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 작은 </a:t>
            </a:r>
            <a:r>
              <a:rPr lang="ko-KR" altLang="en-US" sz="2800" spc="-180">
                <a:solidFill>
                  <a:schemeClr val="tx1"/>
                </a:solidFill>
                <a:effectLst/>
              </a:rPr>
              <a:t>수</a:t>
            </a:r>
            <a:r>
              <a:rPr lang="en-US" altLang="ko-KR" sz="2800" spc="-180">
                <a:solidFill>
                  <a:schemeClr val="tx1"/>
                </a:solidFill>
                <a:effectLst/>
              </a:rPr>
              <a:t>) </a:t>
            </a:r>
            <a:r>
              <a:rPr lang="ko-KR" altLang="en-US" sz="2800" spc="-180" smtClean="0">
                <a:solidFill>
                  <a:srgbClr val="FFC000"/>
                </a:solidFill>
                <a:effectLst/>
                <a:sym typeface="Wingdings" panose="05000000000000000000" pitchFamily="2" charset="2"/>
              </a:rPr>
              <a:t> </a:t>
            </a: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빈 </a:t>
            </a:r>
            <a:r>
              <a:rPr lang="ko-KR" altLang="en-US" sz="2800" spc="-180">
                <a:solidFill>
                  <a:schemeClr val="tx1"/>
                </a:solidFill>
                <a:effectLst/>
              </a:rPr>
              <a:t>셀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895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정렬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88829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하나의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열을 기준으로 목록을 정렬하고자 할 때는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기준 필드 내의 한 셀을 선택하고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정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렬 및 필터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그룹에서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오름차순 정렬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이나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내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림차순 정렬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을 누르면 목록 전체가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23"/>
          <p:cNvGrpSpPr/>
          <p:nvPr/>
        </p:nvGrpSpPr>
        <p:grpSpPr>
          <a:xfrm>
            <a:off x="683568" y="2291519"/>
            <a:ext cx="6361561" cy="553998"/>
            <a:chOff x="755388" y="1700808"/>
            <a:chExt cx="6361561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610936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하나의 필드를 기준으로 하는 정렬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264" y="4086217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696" y="4581128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8" name="모서리가 둥근 직사각형 1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266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정렬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88829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여러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필드를 기준으로 오름차순 또는 내림차순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으로 정렬할 수 있으며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최대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64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개까지 정렬 기준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지정할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23"/>
          <p:cNvGrpSpPr/>
          <p:nvPr/>
        </p:nvGrpSpPr>
        <p:grpSpPr>
          <a:xfrm>
            <a:off x="683568" y="2291519"/>
            <a:ext cx="5976840" cy="553998"/>
            <a:chOff x="755388" y="1700808"/>
            <a:chExt cx="5976840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572464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여러 필드를 기준으로 하는 정렬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00" y="4562287"/>
            <a:ext cx="5040000" cy="2082580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906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정렬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888294"/>
            <a:ext cx="7848872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정렬 및 필터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을 선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택한 후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대화 상자에서 정렬 기준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정렬 방식 등을 설정하고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새로운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정렬 기준을 추가하거나 기존의 정렬 기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준을 삭제할 수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소문자의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구분 여부와 정렬 방향을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23"/>
          <p:cNvGrpSpPr/>
          <p:nvPr/>
        </p:nvGrpSpPr>
        <p:grpSpPr>
          <a:xfrm>
            <a:off x="683568" y="2291519"/>
            <a:ext cx="5976840" cy="553998"/>
            <a:chOff x="755388" y="1700808"/>
            <a:chExt cx="5976840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572464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여러 필드를 기준으로 하는 정렬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0" y="2880950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7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정렬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888294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기본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정렬 순서를 무시하고 사용자가 원하는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순서대로 지정하여 데이터를 정렬할 수 있음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파일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메뉴를 선택한 후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[Excel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화 상자의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일반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항목에서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사용자 지정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목록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 목록을 추가하거나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항목에서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사용자 지정 목록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23"/>
          <p:cNvGrpSpPr/>
          <p:nvPr/>
        </p:nvGrpSpPr>
        <p:grpSpPr>
          <a:xfrm>
            <a:off x="683568" y="2291519"/>
            <a:ext cx="3399211" cy="553998"/>
            <a:chOff x="755388" y="1700808"/>
            <a:chExt cx="3399211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314701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사용자 지정 정렬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128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정렬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888294"/>
            <a:ext cx="7848872" cy="15868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사용자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지정 목록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원하는 목록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버튼을 누른 후 다시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23"/>
          <p:cNvGrpSpPr/>
          <p:nvPr/>
        </p:nvGrpSpPr>
        <p:grpSpPr>
          <a:xfrm>
            <a:off x="683568" y="2291519"/>
            <a:ext cx="3399211" cy="553998"/>
            <a:chOff x="755388" y="1700808"/>
            <a:chExt cx="3399211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314701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사용자 지정 정렬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41" y="4723237"/>
            <a:ext cx="3960000" cy="163630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432" y="4470985"/>
            <a:ext cx="3420000" cy="1888561"/>
          </a:xfrm>
          <a:prstGeom prst="rect">
            <a:avLst/>
          </a:prstGeom>
        </p:spPr>
      </p:pic>
      <p:sp>
        <p:nvSpPr>
          <p:cNvPr id="18" name="직사각형 20"/>
          <p:cNvSpPr>
            <a:spLocks noChangeArrowheads="1"/>
          </p:cNvSpPr>
          <p:nvPr/>
        </p:nvSpPr>
        <p:spPr bwMode="auto">
          <a:xfrm>
            <a:off x="1145391" y="6359546"/>
            <a:ext cx="31085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사용자 지정 목록 선택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9" name="직사각형 20"/>
          <p:cNvSpPr>
            <a:spLocks noChangeArrowheads="1"/>
          </p:cNvSpPr>
          <p:nvPr/>
        </p:nvSpPr>
        <p:spPr bwMode="auto">
          <a:xfrm>
            <a:off x="5081617" y="6359546"/>
            <a:ext cx="30187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직위별로 정렬된 결과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747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8373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부분합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611560" y="2253182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윤곽선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부분합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누른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부분합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상자에서 그룹화할 항목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사용할 함수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부분합 계산 항목 등을 설정하고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부분합을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구하고 나면 시트 왼쪽에 하위 그룹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숨기거나 나타나게 할 수 있는 윤곽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기호가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생김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408" y="2248743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006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8373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부분합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518147"/>
            <a:ext cx="4140000" cy="184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991" y="3933056"/>
            <a:ext cx="4140000" cy="2243582"/>
          </a:xfrm>
          <a:prstGeom prst="rect">
            <a:avLst/>
          </a:prstGeom>
        </p:spPr>
      </p:pic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1369977" y="4427497"/>
            <a:ext cx="19030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원본 데이터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4" name="직사각형 20"/>
          <p:cNvSpPr>
            <a:spLocks noChangeArrowheads="1"/>
          </p:cNvSpPr>
          <p:nvPr/>
        </p:nvSpPr>
        <p:spPr bwMode="auto">
          <a:xfrm>
            <a:off x="4139952" y="6309320"/>
            <a:ext cx="48942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pc="-2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pc="-2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pc="-200" smtClean="0">
                <a:effectLst/>
                <a:latin typeface="+mn-ea"/>
                <a:ea typeface="+mn-ea"/>
              </a:rPr>
              <a:t>[</a:t>
            </a:r>
            <a:r>
              <a:rPr lang="ko-KR" altLang="en-US" sz="2000" spc="-200" smtClean="0">
                <a:effectLst/>
                <a:latin typeface="+mn-ea"/>
                <a:ea typeface="+mn-ea"/>
              </a:rPr>
              <a:t>구분</a:t>
            </a:r>
            <a:r>
              <a:rPr lang="en-US" altLang="ko-KR" sz="2000" spc="-200" smtClean="0">
                <a:effectLst/>
                <a:latin typeface="+mn-ea"/>
                <a:ea typeface="+mn-ea"/>
              </a:rPr>
              <a:t>] </a:t>
            </a:r>
            <a:r>
              <a:rPr lang="ko-KR" altLang="en-US" sz="2000" spc="-200" smtClean="0">
                <a:effectLst/>
                <a:latin typeface="+mn-ea"/>
                <a:ea typeface="+mn-ea"/>
              </a:rPr>
              <a:t>필드를 기준을 정렬한 후 구한 부분합</a:t>
            </a:r>
            <a:endParaRPr lang="ko-KR" altLang="en-US" sz="2000" spc="-200" dirty="0">
              <a:effectLst/>
              <a:latin typeface="+mn-ea"/>
              <a:ea typeface="+mn-ea"/>
            </a:endParaRPr>
          </a:p>
        </p:txBody>
      </p:sp>
      <p:cxnSp>
        <p:nvCxnSpPr>
          <p:cNvPr id="11" name="직선 화살표 연결선 10"/>
          <p:cNvCxnSpPr/>
          <p:nvPr/>
        </p:nvCxnSpPr>
        <p:spPr>
          <a:xfrm>
            <a:off x="3093062" y="5301208"/>
            <a:ext cx="360000" cy="0"/>
          </a:xfrm>
          <a:prstGeom prst="straightConnector1">
            <a:avLst/>
          </a:prstGeom>
          <a:ln w="57150">
            <a:solidFill>
              <a:srgbClr val="F36F3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14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147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75" y="2307519"/>
            <a:ext cx="2607013" cy="364787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8373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부분합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23519" y="2457464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523518" y="2927796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9" name="직사각형 18"/>
          <p:cNvSpPr/>
          <p:nvPr/>
        </p:nvSpPr>
        <p:spPr>
          <a:xfrm>
            <a:off x="523517" y="339812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20" name="직사각형 19"/>
          <p:cNvSpPr/>
          <p:nvPr/>
        </p:nvSpPr>
        <p:spPr>
          <a:xfrm>
            <a:off x="523517" y="4508962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21" name="직사각형 20"/>
          <p:cNvSpPr/>
          <p:nvPr/>
        </p:nvSpPr>
        <p:spPr>
          <a:xfrm>
            <a:off x="516186" y="4858872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sp>
        <p:nvSpPr>
          <p:cNvPr id="6" name="직사각형 5"/>
          <p:cNvSpPr/>
          <p:nvPr/>
        </p:nvSpPr>
        <p:spPr>
          <a:xfrm>
            <a:off x="521264" y="520390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523517" y="5546307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endParaRPr lang="ko-KR" altLang="en-US" sz="2800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82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외부 데이터를 수집하여 분석 작업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에 필요한 내용으로 편집할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피벗 테이블을 활용하여 데이터를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 편집할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4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결과를 예측하거나 추세를 분석하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는 여러 가지 작업을 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8373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부분합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8584"/>
            <a:ext cx="7848872" cy="39138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그룹화할 항목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데이터를 그룹화할 항목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해당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필드를 기준으로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  <a:buClr>
                <a:srgbClr val="EC008C"/>
              </a:buClr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사용할 함수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해당 항목의 계산에 사용할 함수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부분합 계산 항목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부분합을 계산할 항목</a:t>
            </a:r>
            <a:endParaRPr kumimoji="0" lang="en-US" altLang="ko-KR" sz="3000" spc="-1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새로운 값으로 대치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부분합을 두 번 이상 실행할 경우 이전에 구한 부분합을 지우고 새롭게 계산된 부분합으로 바꾸어 표시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542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정렬과 부분합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18373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부분합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49440"/>
            <a:ext cx="7848872" cy="28110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 사이에서 페이지 나누기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부분합이 계산된 그룹을 각 페이지별로 분리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 아래에 요약 표시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그룹별로 부분합의 결과값이 해당 그룹 아래에 표시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모두 제거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부분합 결과를 모두 제거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387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88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824536" cy="51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윤곽 기호와 수준 단추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256584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20" smtClean="0">
                <a:effectLst/>
                <a:latin typeface="맑은 고딕" pitchFamily="50" charset="-127"/>
                <a:ea typeface="맑은 고딕" pitchFamily="50" charset="-127"/>
              </a:rPr>
              <a:t>부분합을 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만들면 워크시트 왼쪽과 오른쪽에 윤곽 기호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와 수준 단추가 표시된다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윤곽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기호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(   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를 누르면 하위 수준 데이터가 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숨겨지며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모양으로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바뀌고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누르면 숨겨진 하위 수준 데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이터가 다시 나타난다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수준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(       ):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숫자가 작을수록 큰 그룹을 나타내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며 수준별로 데이터를 한꺼번에 나타내거나 숨길 수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 있다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2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472" y="2330592"/>
            <a:ext cx="252000" cy="252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64" y="2771784"/>
            <a:ext cx="252000" cy="2520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2771784"/>
            <a:ext cx="252000" cy="252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0048" y="3869592"/>
            <a:ext cx="651753" cy="22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2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88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824536" cy="51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윤곽 기호와 수준 단추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256584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20" smtClean="0">
                <a:effectLst/>
                <a:latin typeface="맑은 고딕" pitchFamily="50" charset="-127"/>
                <a:ea typeface="맑은 고딕" pitchFamily="50" charset="-127"/>
              </a:rPr>
              <a:t>부분합을 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만들면 워크시트 왼쪽과 오른쪽에 윤곽 기호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와 수준 단추가 표시된다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899592" y="2636912"/>
            <a:ext cx="6120000" cy="2448272"/>
          </a:xfrm>
          <a:prstGeom prst="roundRect">
            <a:avLst>
              <a:gd name="adj" fmla="val 56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2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: </a:t>
            </a:r>
            <a:r>
              <a:rPr kumimoji="0" lang="ko-KR" altLang="en-US" sz="2800" spc="-2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전체 </a:t>
            </a:r>
            <a:r>
              <a:rPr kumimoji="0" lang="ko-KR" altLang="en-US" sz="2800" spc="-2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계산 항목만 표시한다</a:t>
            </a:r>
            <a:r>
              <a:rPr kumimoji="0" lang="en-US" altLang="ko-KR" sz="2800" spc="-2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2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: </a:t>
            </a:r>
            <a:r>
              <a:rPr kumimoji="0" lang="ko-KR" altLang="en-US" sz="2800" spc="-2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전체 계산 항목과 그룹별 계산 항목만 표시한다</a:t>
            </a:r>
            <a:r>
              <a:rPr kumimoji="0" lang="en-US" altLang="ko-KR" sz="2800" spc="-2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2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: </a:t>
            </a:r>
            <a:r>
              <a:rPr kumimoji="0" lang="ko-KR" altLang="en-US" sz="2800" spc="-2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모든 데이터를 표시한다</a:t>
            </a:r>
            <a:r>
              <a:rPr kumimoji="0" lang="en-US" altLang="ko-KR" sz="2800" spc="-2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ko-KR" altLang="en-US" sz="2800" spc="-22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64" y="3068960"/>
            <a:ext cx="252000" cy="252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464" y="3537008"/>
            <a:ext cx="216000" cy="216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3276" y="1763701"/>
            <a:ext cx="1031132" cy="3978613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464" y="4463400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6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319330"/>
            <a:ext cx="7848872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목록에서 설정된 조건에 맞는 데이터만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 추출하는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자동 필터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형태에 따라 선택할 수 있는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여러 가지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 조건을 이용하여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검색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고급 필터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복잡한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조건으로 검색을 하거나 검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색 결과를 다른 데이터로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활용</a:t>
            </a:r>
            <a:endParaRPr kumimoji="0" lang="en-US" altLang="ko-KR" sz="3000" spc="-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661062"/>
            <a:ext cx="1206303" cy="553998"/>
            <a:chOff x="755388" y="1700808"/>
            <a:chExt cx="1206303" cy="553998"/>
          </a:xfrm>
        </p:grpSpPr>
        <p:sp>
          <p:nvSpPr>
            <p:cNvPr id="14" name="TextBox 13"/>
            <p:cNvSpPr txBox="1"/>
            <p:nvPr/>
          </p:nvSpPr>
          <p:spPr>
            <a:xfrm>
              <a:off x="1007584" y="17008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필터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564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42729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조건을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설정하여 해당 조건을 만족하는 데이터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목록을 추출하거나 정확하게 일치하는 데이터를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쉽게 검색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정렬 및 필터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를 누르거나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정렬 및 필터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메뉴를 선택한다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필드 이름 옆에 필터 단추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  )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가 표시되며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필터 단추를 클릭하고 원하는 데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이터나 조건을 선택하면 해당 데이터만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자동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560" y="3901670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5816" y="5077184"/>
            <a:ext cx="252000" cy="252000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695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필터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(   )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를 누르면 오름차순 정렬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내림차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순 정렬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색 기준 정렬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색 기준 필터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숫자 필터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등을 선택할 수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있으며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형식에 따라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텍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스트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날짜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필터가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자동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538" y="2430032"/>
            <a:ext cx="252000" cy="252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3409830"/>
            <a:ext cx="3960000" cy="3134483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769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자동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필터 목록의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숫자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텍스트 필터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사용자 지정 필터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1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사용자 지정 자동 필터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하나의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열에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AND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또는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OR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로 필터링할 두 개의 조건을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자동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139" y="4409680"/>
            <a:ext cx="2880000" cy="2289906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243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임의의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조건을 특정 셀에 입력한 후 이를 이용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하여 원하는 자료만을 필터링하는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원하는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위치에 결과를 기록하거나 특정 필드만을 필터링할 수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고급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7847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첫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번째 행에는 필드명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다음 행부터 조건을 입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력하며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같은 행에 입력하면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AND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다른 행에 입력하면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OR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정렬 및 필터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고급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](      )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을 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른 후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고급 필터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상자에서 필터링 결과를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나타낼 위치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목록 범위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조건 범위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복사 위치 등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을 설정하고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고급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544" y="4059632"/>
            <a:ext cx="525294" cy="2334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139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스프레드시트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형태가 아닌 외부에서 가져올 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있는 데이터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형태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액세스에서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작업한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베이스 파일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웹상에 있는 데이터 파일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SQL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서버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Analysis Services, XML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Microsoft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쿼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텍스트 파일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등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 연결 마법사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상자나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마법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상자를 이용하여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분리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44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고급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02514"/>
              </p:ext>
            </p:extLst>
          </p:nvPr>
        </p:nvGraphicFramePr>
        <p:xfrm>
          <a:off x="251520" y="2354455"/>
          <a:ext cx="8640000" cy="3544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734968527"/>
                    </a:ext>
                  </a:extLst>
                </a:gridCol>
                <a:gridCol w="5759680">
                  <a:extLst>
                    <a:ext uri="{9D8B030D-6E8A-4147-A177-3AD203B41FA5}">
                      <a16:colId xmlns:a16="http://schemas.microsoft.com/office/drawing/2014/main" xmlns="" val="3752864723"/>
                    </a:ext>
                  </a:extLst>
                </a:gridCol>
              </a:tblGrid>
              <a:tr h="4186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종류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의미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예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65591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400" b="0" i="0" u="none" strike="noStrike" kern="1200" spc="-1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단일 조건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부서가 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영업부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’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 데이터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998172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="0" i="0" u="none" strike="noStrike" kern="1200" spc="-1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AND </a:t>
                      </a:r>
                      <a:r>
                        <a:rPr lang="ko-KR" altLang="en-US" sz="2400" b="0" i="0" u="none" strike="noStrike" kern="1200" spc="-1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조건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부서가 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‘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영업부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’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이고 직급이 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‘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과장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’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인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데이터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234536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OR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조건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부서가 ‘영업부’이거나 직급이 ‘과장’인 데이터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4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4231389"/>
                  </a:ext>
                </a:extLst>
              </a:tr>
              <a:tr h="88534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endParaRPr lang="ko-KR" altLang="en-US" sz="2400" b="0" spc="-100" baseline="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400" b="0" i="0" u="none" strike="noStrike" kern="1200" spc="-1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복합 조건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부서가 ‘영업부’이고 직급이 ‘과장’이거나 부서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 ‘총무부’이고 직급이 ‘사원’인 데이터 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3171245"/>
                  </a:ext>
                </a:extLst>
              </a:tr>
            </a:tbl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72" y="2837442"/>
            <a:ext cx="797668" cy="48638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558951"/>
            <a:ext cx="1556426" cy="48638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830" y="4220177"/>
            <a:ext cx="1556426" cy="71984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830" y="5101132"/>
            <a:ext cx="1556426" cy="719847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282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고급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23519" y="2942356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523518" y="330354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9" name="직사각형 18"/>
          <p:cNvSpPr/>
          <p:nvPr/>
        </p:nvSpPr>
        <p:spPr>
          <a:xfrm>
            <a:off x="523517" y="364414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20" name="직사각형 19"/>
          <p:cNvSpPr/>
          <p:nvPr/>
        </p:nvSpPr>
        <p:spPr>
          <a:xfrm>
            <a:off x="523517" y="399592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21" name="직사각형 20"/>
          <p:cNvSpPr/>
          <p:nvPr/>
        </p:nvSpPr>
        <p:spPr>
          <a:xfrm>
            <a:off x="516186" y="434583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sp>
        <p:nvSpPr>
          <p:cNvPr id="6" name="직사각형 5"/>
          <p:cNvSpPr/>
          <p:nvPr/>
        </p:nvSpPr>
        <p:spPr>
          <a:xfrm>
            <a:off x="521264" y="469085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endParaRPr lang="ko-KR" altLang="en-US" sz="280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362" y="2483858"/>
            <a:ext cx="2700000" cy="3151934"/>
          </a:xfrm>
          <a:prstGeom prst="rect">
            <a:avLst/>
          </a:prstGeom>
        </p:spPr>
      </p:pic>
      <p:sp>
        <p:nvSpPr>
          <p:cNvPr id="15" name="모서리가 둥근 직사각형 14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134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고급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8584"/>
            <a:ext cx="7848872" cy="34009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 </a:t>
            </a:r>
            <a:r>
              <a:rPr kumimoji="0" lang="ko-KR" altLang="en-US" sz="30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현재 위치에 필터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원본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데이터 위치에 필터 결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과 표시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  <a:buClr>
                <a:srgbClr val="EC008C"/>
              </a:buClr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다른 장소에 복사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다른 위치에 필터 결과 표시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목록 범위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원본 데이터 목록에서 필터링할 범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위 지정</a:t>
            </a:r>
            <a:endParaRPr kumimoji="0" lang="en-US" altLang="ko-KR" sz="3000" spc="-1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조건 범위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필터 조건이 위치한 범위 지정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291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고급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49440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복사 위치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다른 장소에 복사’를 선택한 경우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필터링 결과를 표시할 위치 지정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5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5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동일한 레코드는 하나만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필터링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결과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같은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레코드가 있는 경우 하나만 표시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269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고급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49440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복사 위치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다른 장소에 복사’를 선택한 경우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필터링 결과를 표시할 위치 지정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5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5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동일한 레코드는 하나만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필터링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결과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같은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레코드가 있는 경우 하나만 표시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062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고급 필터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780928"/>
            <a:ext cx="4320000" cy="311957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96" y="3331441"/>
            <a:ext cx="4320000" cy="256906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437329" y="5098568"/>
            <a:ext cx="1260000" cy="634688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" name="직선 화살표 연결선 13"/>
          <p:cNvCxnSpPr/>
          <p:nvPr/>
        </p:nvCxnSpPr>
        <p:spPr>
          <a:xfrm flipH="1">
            <a:off x="1717945" y="5445224"/>
            <a:ext cx="252000" cy="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sp>
        <p:nvSpPr>
          <p:cNvPr id="15" name="TextBox 14"/>
          <p:cNvSpPr txBox="1"/>
          <p:nvPr/>
        </p:nvSpPr>
        <p:spPr>
          <a:xfrm>
            <a:off x="6228488" y="5300720"/>
            <a:ext cx="2736000" cy="756000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부서가 </a:t>
            </a:r>
            <a:r>
              <a:rPr lang="en-US" altLang="ko-KR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영업부</a:t>
            </a:r>
            <a:r>
              <a:rPr lang="en-US" altLang="ko-KR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이거나</a:t>
            </a:r>
            <a:r>
              <a:rPr lang="en-US" altLang="ko-KR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b="1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직급이 </a:t>
            </a:r>
            <a:r>
              <a:rPr lang="en-US" altLang="ko-KR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</a:t>
            </a:r>
            <a:r>
              <a:rPr lang="en-US" altLang="ko-KR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</a:t>
            </a:r>
            <a:r>
              <a:rPr lang="en-US" altLang="ko-KR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데이터</a:t>
            </a:r>
            <a:endParaRPr lang="ko-KR" altLang="en-US" sz="2000" b="1" spc="-5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6" name="직선 화살표 연결선 15"/>
          <p:cNvCxnSpPr/>
          <p:nvPr/>
        </p:nvCxnSpPr>
        <p:spPr>
          <a:xfrm>
            <a:off x="4374264" y="5238344"/>
            <a:ext cx="360000" cy="0"/>
          </a:xfrm>
          <a:prstGeom prst="straightConnector1">
            <a:avLst/>
          </a:prstGeom>
          <a:ln w="57150">
            <a:solidFill>
              <a:srgbClr val="F36F3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5031480" y="3609592"/>
            <a:ext cx="3420000" cy="140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75605" y="5242888"/>
            <a:ext cx="684000" cy="396000"/>
          </a:xfrm>
          <a:prstGeom prst="roundRect">
            <a:avLst/>
          </a:prstGeom>
          <a:solidFill>
            <a:schemeClr val="bg1"/>
          </a:solidFill>
          <a:ln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pc="-5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조건</a:t>
            </a:r>
            <a:endParaRPr lang="ko-KR" altLang="en-US" sz="2000" b="1" spc="-5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0" name="직선 화살표 연결선 19"/>
          <p:cNvCxnSpPr/>
          <p:nvPr/>
        </p:nvCxnSpPr>
        <p:spPr>
          <a:xfrm rot="5400000" flipH="1">
            <a:off x="7380328" y="5158320"/>
            <a:ext cx="288000" cy="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 w="med" len="med"/>
            <a:tailEnd type="triangl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sp>
        <p:nvSpPr>
          <p:cNvPr id="21" name="모서리가 둥근 직사각형 2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103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외부 데이터 가져오기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텍스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트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   )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를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2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텍스트 파일 가져오기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상자에서 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txt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파일을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선택한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가져오기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6265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텍스트 데이터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408" y="2802118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905" y="4725144"/>
            <a:ext cx="4202349" cy="1167319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835696" y="4946295"/>
            <a:ext cx="432048" cy="642945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6265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텍스트 데이터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936" y="2802118"/>
            <a:ext cx="324000" cy="52744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52" y="2409864"/>
            <a:ext cx="7560000" cy="4259496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952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마법사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-3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원본 데이터 파일 유형으로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구분 기호로 분리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됨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6265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텍스트 데이터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200" y="3853091"/>
            <a:ext cx="3600000" cy="2897421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913632" y="4554840"/>
            <a:ext cx="936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365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텍스트 마법사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-3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구분기호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의 ‘쉼표’를 체크하고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6265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텍스트 데이터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000" y="3409335"/>
            <a:ext cx="4140000" cy="3332033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538576" y="4283952"/>
            <a:ext cx="54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93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000" y="3400191"/>
            <a:ext cx="4140000" cy="3332033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외부 데이터 가져오기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마법사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-3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열 데이터 서식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은 ‘일반’을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62658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텍스트 데이터 가져오기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538576" y="3933056"/>
            <a:ext cx="54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수집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643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9019</TotalTime>
  <Words>2011</Words>
  <Application>Microsoft Office PowerPoint</Application>
  <PresentationFormat>화면 슬라이드 쇼(4:3)</PresentationFormat>
  <Paragraphs>343</Paragraphs>
  <Slides>46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46</vt:i4>
      </vt:variant>
    </vt:vector>
  </HeadingPairs>
  <TitlesOfParts>
    <vt:vector size="47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862</cp:revision>
  <dcterms:created xsi:type="dcterms:W3CDTF">2010-03-30T01:48:18Z</dcterms:created>
  <dcterms:modified xsi:type="dcterms:W3CDTF">2022-02-10T03:24:39Z</dcterms:modified>
</cp:coreProperties>
</file>